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42" r:id="rId5"/>
    <p:sldId id="344" r:id="rId6"/>
    <p:sldId id="353" r:id="rId7"/>
    <p:sldId id="345" r:id="rId8"/>
    <p:sldId id="346" r:id="rId9"/>
    <p:sldId id="375" r:id="rId10"/>
    <p:sldId id="347" r:id="rId11"/>
    <p:sldId id="354" r:id="rId12"/>
    <p:sldId id="355" r:id="rId13"/>
    <p:sldId id="356" r:id="rId14"/>
    <p:sldId id="358" r:id="rId15"/>
    <p:sldId id="348" r:id="rId16"/>
    <p:sldId id="349" r:id="rId17"/>
    <p:sldId id="350" r:id="rId18"/>
    <p:sldId id="360" r:id="rId19"/>
    <p:sldId id="361" r:id="rId20"/>
    <p:sldId id="362" r:id="rId21"/>
    <p:sldId id="363" r:id="rId22"/>
    <p:sldId id="364" r:id="rId23"/>
    <p:sldId id="373" r:id="rId24"/>
    <p:sldId id="374" r:id="rId25"/>
    <p:sldId id="365" r:id="rId26"/>
    <p:sldId id="368" r:id="rId27"/>
    <p:sldId id="369" r:id="rId28"/>
    <p:sldId id="370" r:id="rId29"/>
    <p:sldId id="371" r:id="rId30"/>
    <p:sldId id="372" r:id="rId31"/>
    <p:sldId id="288" r:id="rId32"/>
    <p:sldId id="289" r:id="rId33"/>
    <p:sldId id="290" r:id="rId34"/>
    <p:sldId id="315" r:id="rId35"/>
    <p:sldId id="308" r:id="rId36"/>
    <p:sldId id="309" r:id="rId37"/>
    <p:sldId id="310" r:id="rId38"/>
    <p:sldId id="31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1632"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44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20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99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8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6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76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28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5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70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58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05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5393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84804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067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743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87847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39647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9907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E5802-D4D9-4352-ADF1-1E6D9BFB43D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19756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3715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49640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8576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015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046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599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694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808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66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0E5802-D4D9-4352-ADF1-1E6D9BFB43D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172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429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18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620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9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E5802-D4D9-4352-ADF1-1E6D9BFB43D8}"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E5802-D4D9-4352-ADF1-1E6D9BFB43D8}"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E5802-D4D9-4352-ADF1-1E6D9BFB43D8}"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9A80-FE5C-42CE-9EB0-9A3F3C7CA2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E5802-D4D9-4352-ADF1-1E6D9BFB43D8}" type="datetimeFigureOut">
              <a:rPr lang="en-US" smtClean="0"/>
              <a:t>9/1/2016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49A80-FE5C-42CE-9EB0-9A3F3C7CA2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9E79-F88C-4BB3-AE2C-FD5D5AB9EE29}"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2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1/09/2016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20111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E5802-D4D9-4352-ADF1-1E6D9BFB43D8}" type="datetimeFigureOut">
              <a:rPr lang="en-US" smtClean="0">
                <a:solidFill>
                  <a:prstClr val="black">
                    <a:tint val="75000"/>
                  </a:prstClr>
                </a:solidFill>
              </a:rPr>
              <a:pPr/>
              <a:t>9/1/2016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847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51961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5496" y="152400"/>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7504" y="3733507"/>
            <a:ext cx="8915400" cy="1200329"/>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pengharapan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setahun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setahun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sesudahnya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endPar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82959" y="1139478"/>
            <a:ext cx="8964489" cy="1508105"/>
          </a:xfrm>
          <a:prstGeom prst="rect">
            <a:avLst/>
          </a:prstGeom>
          <a:solidFill>
            <a:srgbClr val="002060">
              <a:alpha val="31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صِيَامُ يَوْمِ عَرَفَةَ أَحْتَسِبُ عَلَى اللَّهِ أَنْ يُكَفِّرَ السَّنَةَ الَّتِي قَبْلَهُ،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وَالسَّنَةَ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الَّتِي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بَعْدَهُ.</a:t>
            </a:r>
            <a:endPar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06730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90714" y="1524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90714" y="838200"/>
            <a:ext cx="8900886" cy="160020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ar-SA"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Kita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dianjurkan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memperbanyakkan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Quran,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istighfar</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berzikir</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bertahmid</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bertahlil</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bermula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sehinggalah</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Arafah</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berakhirnya</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Tasyriq</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7" name="Oval Callout 6"/>
          <p:cNvSpPr/>
          <p:nvPr/>
        </p:nvSpPr>
        <p:spPr>
          <a:xfrm>
            <a:off x="762000" y="2362200"/>
            <a:ext cx="7920880" cy="2980184"/>
          </a:xfrm>
          <a:prstGeom prst="wedgeEllipseCallout">
            <a:avLst>
              <a:gd name="adj1" fmla="val -60112"/>
              <a:gd name="adj2" fmla="val 31901"/>
            </a:avLst>
          </a:prstGeom>
          <a:effectLst>
            <a:glow rad="101600">
              <a:schemeClr val="bg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suatu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setahun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menyamai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kelebihan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sepuluh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pertama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bulan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Zulhijah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memperbanyakkan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zikir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tahlil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takbir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tahmid</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Imam Ahmad]</a:t>
            </a:r>
            <a:endParaRPr lang="en-MY" sz="2200" b="1" dirty="0">
              <a:latin typeface="Arial" pitchFamily="34" charset="0"/>
              <a:cs typeface="Arial" pitchFamily="34" charset="0"/>
            </a:endParaRPr>
          </a:p>
        </p:txBody>
      </p:sp>
      <p:sp>
        <p:nvSpPr>
          <p:cNvPr id="8" name="Rounded Rectangle 7"/>
          <p:cNvSpPr/>
          <p:nvPr/>
        </p:nvSpPr>
        <p:spPr>
          <a:xfrm>
            <a:off x="304800" y="5410200"/>
            <a:ext cx="8568952" cy="1266800"/>
          </a:xfrm>
          <a:prstGeom prst="roundRect">
            <a:avLst>
              <a:gd name="adj" fmla="val 19735"/>
            </a:avLst>
          </a:prstGeom>
          <a:ln/>
        </p:spPr>
        <p:style>
          <a:lnRef idx="3">
            <a:schemeClr val="lt1"/>
          </a:lnRef>
          <a:fillRef idx="1">
            <a:schemeClr val="accent6"/>
          </a:fillRef>
          <a:effectRef idx="1">
            <a:schemeClr val="accent6"/>
          </a:effectRef>
          <a:fontRef idx="minor">
            <a:schemeClr val="lt1"/>
          </a:fontRef>
        </p:style>
        <p:txBody>
          <a:bodyPr anchor="ctr"/>
          <a:lstStyle/>
          <a:p>
            <a:pPr indent="365125" algn="ctr">
              <a:defRPr/>
            </a:pP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juga</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digalakkan</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melaungkan</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takbir</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raya</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bermula</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Subuh</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ke-9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sehinggalah</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berakhirnya</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Tasyriq</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iaitu</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ke-13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MY"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MY"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06730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ounded Rectangle 4"/>
          <p:cNvSpPr/>
          <p:nvPr/>
        </p:nvSpPr>
        <p:spPr>
          <a:xfrm>
            <a:off x="157059" y="4584865"/>
            <a:ext cx="8707026" cy="1892135"/>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korban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mendidik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supaya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sanggup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mengorbankan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sebahagian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pemilikannya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SWT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samping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berkongsi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-rasa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terhadap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kesukaran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sebahagian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golongan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masyarakat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kepayahan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mendapatkan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kemewahan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228600" y="1294656"/>
            <a:ext cx="8635485" cy="1296144"/>
          </a:xfrm>
          <a:prstGeom prst="roundRect">
            <a:avLst>
              <a:gd name="adj" fmla="val 19735"/>
            </a:avLst>
          </a:prstGeom>
          <a:ln w="38100">
            <a:solidFill>
              <a:srgbClr val="140006"/>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berkorban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haiwan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ternakan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dilaksanakan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berkemampuan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terdapat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bulan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ZulHijjah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10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hingga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13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ZulHijjah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323528" y="188640"/>
            <a:ext cx="8496944" cy="93610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Pelaksanaan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Korban</a:t>
            </a:r>
            <a:endParaRPr lang="en-US" sz="3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83705" y="2819400"/>
            <a:ext cx="8680380" cy="153732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merupakan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mulia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mendermakan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sebahagian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daging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sembelihan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golongan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kurang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berkemampuan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kaum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keluarga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jiran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tetangga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sahabat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handai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877314" y="1447800"/>
            <a:ext cx="7799142" cy="3785652"/>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tibanya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pertama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ZulHijjah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secara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makruh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ingin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berkorban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mencukur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misai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mengerat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janggut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memotongnya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juga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mengerat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kuku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mencabut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bulu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tumbuh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tubuh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dibiarkan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tumbuh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haiwan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korban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disembelih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81835" y="5486400"/>
            <a:ext cx="7788469" cy="830997"/>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majlis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korban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menghadirinya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179512" y="-27384"/>
            <a:ext cx="8866591" cy="1384995"/>
          </a:xfrm>
          <a:prstGeom prst="rect">
            <a:avLst/>
          </a:prstGeom>
        </p:spPr>
        <p:txBody>
          <a:bodyPr wrap="square">
            <a:spAutoFit/>
          </a:bodyPr>
          <a:lstStyle/>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Saranan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SAW kepada mereka yang berniat dan mengeluarkan perbelanjaan untuk berkorban adalah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497699" y="1450692"/>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1</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533400" y="5489292"/>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2</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79512" y="1194137"/>
            <a:ext cx="8786224"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ms-MY" sz="2400" b="1" dirty="0">
                <a:effectLst>
                  <a:glow rad="101600">
                    <a:schemeClr val="bg1">
                      <a:alpha val="60000"/>
                    </a:schemeClr>
                  </a:glow>
                  <a:outerShdw blurRad="38100" dist="38100" dir="2700000" algn="tl">
                    <a:srgbClr val="000000">
                      <a:alpha val="43137"/>
                    </a:srgbClr>
                  </a:outerShdw>
                </a:effectLst>
              </a:rPr>
              <a:t>“Wahai manusia, sesungguhnya darah dan harta kamu adalah terjamin dan dipelihara sepertimana sucinya hari ‘Arafah ini, mulianya bulan ZulHijjah dan sucinya negeri Makkah ini</a:t>
            </a:r>
            <a:r>
              <a:rPr lang="ms-MY" sz="2400" b="1" dirty="0" smtClean="0">
                <a:effectLst>
                  <a:glow rad="101600">
                    <a:schemeClr val="bg1">
                      <a:alpha val="60000"/>
                    </a:schemeClr>
                  </a:glow>
                  <a:outerShdw blurRad="38100" dist="38100" dir="2700000" algn="tl">
                    <a:srgbClr val="000000">
                      <a:alpha val="43137"/>
                    </a:srgbClr>
                  </a:outerShdw>
                </a:effectLst>
              </a:rPr>
              <a:t>.</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6" name="Rectangle 5"/>
          <p:cNvSpPr/>
          <p:nvPr/>
        </p:nvSpPr>
        <p:spPr>
          <a:xfrm>
            <a:off x="179512" y="2633008"/>
            <a:ext cx="8812088" cy="193899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ms-MY" sz="2400" b="1" dirty="0" smtClean="0">
                <a:effectLst>
                  <a:glow rad="101600">
                    <a:schemeClr val="bg1">
                      <a:alpha val="60000"/>
                    </a:schemeClr>
                  </a:glow>
                  <a:outerShdw blurRad="38100" dist="38100" dir="2700000" algn="tl">
                    <a:srgbClr val="000000">
                      <a:alpha val="43137"/>
                    </a:srgbClr>
                  </a:outerShdw>
                </a:effectLst>
              </a:rPr>
              <a:t>Takutilah azab Allah dalam menjalankan tanggungjawab terhadap para isteri dan kaum wanita, mereka telah dijadikan sebagai isteri-isteri kamu dengan amanah daripada Allah. Mereka dihalalkan kepada kamu dengan lafaz akad nikah yang menggunakan kalimah Allah. </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7" name="Rectangle 6"/>
          <p:cNvSpPr/>
          <p:nvPr/>
        </p:nvSpPr>
        <p:spPr>
          <a:xfrm>
            <a:off x="179512" y="4724400"/>
            <a:ext cx="8813566" cy="19389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ms-MY" sz="2400" b="1" dirty="0">
                <a:effectLst>
                  <a:glow rad="101600">
                    <a:schemeClr val="bg1">
                      <a:alpha val="60000"/>
                    </a:schemeClr>
                  </a:glow>
                  <a:outerShdw blurRad="38100" dist="38100" dir="2700000" algn="tl">
                    <a:srgbClr val="000000">
                      <a:alpha val="43137"/>
                    </a:srgbClr>
                  </a:outerShdw>
                </a:effectLst>
              </a:rPr>
              <a:t>Justeru, diharamkan mereka membenarkan diri disentuh oleh lelaki lain, jika mereka melanggar larangan tersebut maka pukullah mereka dengan pukulan yang tidak mencederakan sebagai  pengajaran, namun demikian kamu tetap berkewajipan memberikan mereka makanan dan pakaian dengan cara yang baik</a:t>
            </a:r>
            <a:r>
              <a:rPr lang="ms-MY" sz="2400" b="1" dirty="0" smtClean="0">
                <a:effectLst>
                  <a:glow rad="101600">
                    <a:schemeClr val="bg1">
                      <a:alpha val="60000"/>
                    </a:schemeClr>
                  </a:glow>
                  <a:outerShdw blurRad="38100" dist="38100" dir="2700000" algn="tl">
                    <a:srgbClr val="000000">
                      <a:alpha val="43137"/>
                    </a:srgbClr>
                  </a:outerShdw>
                </a:effectLst>
              </a:rPr>
              <a:t>. </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8" name="Rectangle 7"/>
          <p:cNvSpPr/>
          <p:nvPr/>
        </p:nvSpPr>
        <p:spPr>
          <a:xfrm>
            <a:off x="152400" y="-7794"/>
            <a:ext cx="8784976"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ketika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berwukuf</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Padang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Arafah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9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ZulHijjah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10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Hijrah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79512" y="1296412"/>
            <a:ext cx="8786224" cy="304698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ms-MY" sz="2400" b="1" dirty="0">
                <a:effectLst>
                  <a:glow rad="101600">
                    <a:schemeClr val="bg1">
                      <a:alpha val="60000"/>
                    </a:schemeClr>
                  </a:glow>
                  <a:outerShdw blurRad="38100" dist="38100" dir="2700000" algn="tl">
                    <a:srgbClr val="000000">
                      <a:alpha val="43137"/>
                    </a:srgbClr>
                  </a:outerShdw>
                </a:effectLst>
              </a:rPr>
              <a:t>Aku tinggalkan kepada kamu untuk diamalkan, kamu tidak akan sesat jika berpegang dengannya, iaitu Kitab Allah (Al-Quran). Hendaklah  kamu mengabdikanlah diri kepada Allah, Tuhan kamu, dirikanlah solat lima waktu yang difardukan itu, kerjakanlah puasa sebulan Ramadhan, keluarkanlah zakat harta kamu dengan rasa reda daripada hati sanubarimu, tunaikan ibadah haji di Baitullah, ta’atilah pemerintah dan pemimpin kamu, nescaya kamu akan memasuki syurga Tuhanmu.</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6" name="Rectangle 5"/>
          <p:cNvSpPr/>
          <p:nvPr/>
        </p:nvSpPr>
        <p:spPr>
          <a:xfrm>
            <a:off x="179512" y="4602540"/>
            <a:ext cx="8812088"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ms-MY" sz="2400" b="1" dirty="0">
                <a:effectLst>
                  <a:glow rad="101600">
                    <a:schemeClr val="bg1">
                      <a:alpha val="60000"/>
                    </a:schemeClr>
                  </a:glow>
                  <a:outerShdw blurRad="38100" dist="38100" dir="2700000" algn="tl">
                    <a:srgbClr val="000000">
                      <a:alpha val="43137"/>
                    </a:srgbClr>
                  </a:outerShdw>
                </a:effectLst>
              </a:rPr>
              <a:t>Kamu akan menemui Tuhanmu (meninggal dunia), maka pasti ditanya tentang amalanmu. Janganlah kamu kembali berada di dalam kesesatan selepas kewafatanku yang menyebabkan sebahagian kamu memusuhi dan memerangi sebahagian yang lain. </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7" name="Rectangle 6"/>
          <p:cNvSpPr/>
          <p:nvPr/>
        </p:nvSpPr>
        <p:spPr>
          <a:xfrm>
            <a:off x="152400" y="-7794"/>
            <a:ext cx="8784976"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ketika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berwukuf</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Padang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Arafah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9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ZulHijjah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10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Hijrah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00027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52400" y="-7794"/>
            <a:ext cx="8784976"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ketika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berwukuf</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Padang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Arafah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9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ZulHijjah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10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Hijrah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6" name="Rectangle 5"/>
          <p:cNvSpPr/>
          <p:nvPr/>
        </p:nvSpPr>
        <p:spPr>
          <a:xfrm>
            <a:off x="152400" y="3505200"/>
            <a:ext cx="8812088" cy="19389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effectLst>
                  <a:glow rad="101600">
                    <a:schemeClr val="bg1">
                      <a:alpha val="60000"/>
                    </a:schemeClr>
                  </a:glow>
                  <a:outerShdw blurRad="38100" dist="38100" dir="2700000" algn="tl">
                    <a:srgbClr val="000000">
                      <a:alpha val="43137"/>
                    </a:srgbClr>
                  </a:outerShdw>
                </a:effectLst>
              </a:rPr>
              <a:t>Sesungguhnya syaitan tidak dapat memurtadkan kamu di dalam negeri (Makkah) ini tetapi ia tetap terus mencuba untuk menundukkan kamu supaya menta’ati perintahnya walaupun di dalam sekecil-kecil perlakuan sehingga ia gembira dengan kejayaannya itu”. </a:t>
            </a:r>
            <a:endParaRPr lang="en-MY" sz="2400" b="1" dirty="0">
              <a:effectLst>
                <a:glow rad="101600">
                  <a:schemeClr val="bg1">
                    <a:alpha val="60000"/>
                  </a:schemeClr>
                </a:glow>
                <a:outerShdw blurRad="38100" dist="38100" dir="2700000" algn="tl">
                  <a:srgbClr val="000000">
                    <a:alpha val="43137"/>
                  </a:srgbClr>
                </a:outerShdw>
              </a:effectLst>
            </a:endParaRPr>
          </a:p>
        </p:txBody>
      </p:sp>
      <p:sp>
        <p:nvSpPr>
          <p:cNvPr id="7" name="Rectangle 6"/>
          <p:cNvSpPr/>
          <p:nvPr/>
        </p:nvSpPr>
        <p:spPr>
          <a:xfrm>
            <a:off x="152400" y="1600200"/>
            <a:ext cx="8813566" cy="156966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ms-MY" sz="2400" b="1" dirty="0">
                <a:effectLst>
                  <a:glow rad="101600">
                    <a:schemeClr val="bg1">
                      <a:alpha val="60000"/>
                    </a:schemeClr>
                  </a:glow>
                  <a:outerShdw blurRad="38100" dist="38100" dir="2700000" algn="tl">
                    <a:srgbClr val="000000">
                      <a:alpha val="43137"/>
                    </a:srgbClr>
                  </a:outerShdw>
                </a:effectLst>
              </a:rPr>
              <a:t>Ketahuilah bahawa orang yang melakukan jenayah dan kesalahan, ianya pasti  ditanggung oleh pelakunya sendiri (bukan orang lain), begitu juga, kesalahan bapa tidak akan ditanggung oleh anaknya dan bapa juga tidak akan menanggung kesalahan anaknya. </a:t>
            </a:r>
            <a:endParaRPr lang="en-MY" sz="2400" b="1"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0027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76200" y="228600"/>
            <a:ext cx="8915400" cy="507831"/>
          </a:xfrm>
          <a:prstGeom prst="rect">
            <a:avLst/>
          </a:prstGeom>
        </p:spPr>
        <p:txBody>
          <a:bodyPr wrap="square">
            <a:spAutoFit/>
          </a:bodyPr>
          <a:lstStyle/>
          <a:p>
            <a:pPr algn="ctr" fontAlgn="auto">
              <a:spcBef>
                <a:spcPts val="0"/>
              </a:spcBef>
              <a:spcAft>
                <a:spcPts val="0"/>
              </a:spcAft>
              <a:defRPr/>
            </a:pP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memanfaatkan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Wasiat</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7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609600" y="1593776"/>
            <a:ext cx="7848600" cy="320682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seharian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samping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mudah-mudahan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kejayaan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kebahagiaan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abadi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00278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48208" y="0"/>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133</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10570" y="3886200"/>
            <a:ext cx="8915400" cy="1938992"/>
          </a:xfrm>
          <a:prstGeom prst="rect">
            <a:avLst/>
          </a:prstGeom>
          <a:solidFill>
            <a:schemeClr val="accent6">
              <a:lumMod val="50000"/>
              <a:alpha val="24000"/>
            </a:schemeClr>
          </a:solidFill>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segeralah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amal-amal</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bidangnya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disediakan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62046" y="1630740"/>
            <a:ext cx="8630434" cy="1569660"/>
          </a:xfrm>
          <a:prstGeom prst="rect">
            <a:avLst/>
          </a:prstGeom>
          <a:solidFill>
            <a:schemeClr val="tx2">
              <a:alpha val="3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وَسَارِعُوا إِلَى مَغْفِرَةٍ مِنْ رَبِّكُمْ وَجَنَّةٍ عَرْضُهَا السَّمَاوَاتُ وَالْأَرْضُ أُعِدَّتْ لِلْمُتَّقِينَ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00278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99120" y="1308333"/>
            <a:ext cx="8892480" cy="3477875"/>
          </a:xfrm>
          <a:prstGeom prst="rect">
            <a:avLst/>
          </a:prstGeom>
          <a:solidFill>
            <a:srgbClr val="00B0F0">
              <a:alpha val="16000"/>
            </a:srgb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لِيْ وَلَكُمْ </a:t>
            </a: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باِلقُرْآنِ </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العَظِيْمِ وَنَفَعَنِي وَإِيَّاكُمْ بِمَا فِيْهِ مِنَ الآيَاتِ وَالذِّكْرِ الحَكِيْمِ وَتَقَبَّلَ مِنِّي وَمِنْكُمْ تِلاوَتَهُ إِنَّهُ هُوَ السَّمِيْعُ العَلِيْمُ وَاسْتَغْفِرُ اللهَ العَظِيْمَ لِيْ وَلَكُمْ وَلِسَائِرِ الُمْسِلِمْينَ وَالمُسْلِمَاتِ وَالمُؤْمِنِيْنَ وَالمُؤْمِنَاتِ فَاسْتَغْفِرُوْهُ، </a:t>
            </a:r>
            <a:endPar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endParaRPr>
          </a:p>
          <a:p>
            <a:pPr lvl="0" algn="ctr" rtl="1">
              <a:defRPr/>
            </a:pP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إنَّهُ </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هُوَ الغَّفُورُ </a:t>
            </a: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الرَّحِيْمُ. </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6" name="AutoShape 9"/>
          <p:cNvSpPr>
            <a:spLocks noChangeArrowheads="1"/>
          </p:cNvSpPr>
          <p:nvPr/>
        </p:nvSpPr>
        <p:spPr bwMode="auto">
          <a:xfrm>
            <a:off x="251520" y="0"/>
            <a:ext cx="8712968" cy="842986"/>
          </a:xfrm>
          <a:prstGeom prst="roundRect">
            <a:avLst>
              <a:gd name="adj" fmla="val 16667"/>
            </a:avLst>
          </a:prstGeom>
          <a:no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65436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51520" y="1596733"/>
            <a:ext cx="8712968"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389648" y="43915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7" name="Rectangle 6"/>
          <p:cNvSpPr/>
          <p:nvPr/>
        </p:nvSpPr>
        <p:spPr>
          <a:xfrm>
            <a:off x="728610" y="267941"/>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30896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382129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6309598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524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6" name="Rectangle 5"/>
          <p:cNvSpPr/>
          <p:nvPr/>
        </p:nvSpPr>
        <p:spPr>
          <a:xfrm>
            <a:off x="504056" y="1509722"/>
            <a:ext cx="81724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428596" y="3920824"/>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54368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35808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214282" y="368847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50769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44016" y="1369874"/>
            <a:ext cx="8820472" cy="2308324"/>
          </a:xfrm>
          <a:prstGeom prst="rect">
            <a:avLst/>
          </a:prstGeom>
          <a:solidFill>
            <a:srgbClr val="002060">
              <a:alpha val="25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428596" y="3925431"/>
            <a:ext cx="8286808" cy="2246769"/>
          </a:xfrm>
          <a:prstGeom prst="rect">
            <a:avLst/>
          </a:prstGeom>
          <a:noFill/>
          <a:ln w="57150">
            <a:no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251520" y="0"/>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5076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804810" y="1524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95536" y="1422410"/>
            <a:ext cx="8388424" cy="923330"/>
          </a:xfrm>
          <a:prstGeom prst="rect">
            <a:avLst/>
          </a:prstGeom>
          <a:solidFill>
            <a:schemeClr val="tx2">
              <a:alpha val="3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التَّقْوَى،  وَكُوْنُوا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مَعَ الصَابِرِين.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144016" y="3672006"/>
            <a:ext cx="8892480" cy="1292662"/>
          </a:xfrm>
          <a:prstGeom prst="rect">
            <a:avLst/>
          </a:prstGeom>
          <a:noFill/>
          <a:ln w="9525">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sabar</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5076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11560" y="1524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Perbanyakkan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r>
              <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sedekah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6" name="Rectangle 5"/>
          <p:cNvSpPr/>
          <p:nvPr/>
        </p:nvSpPr>
        <p:spPr>
          <a:xfrm>
            <a:off x="683442" y="1169278"/>
            <a:ext cx="7884876" cy="68580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Menambah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saham akhirat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p>
        </p:txBody>
      </p:sp>
      <p:sp>
        <p:nvSpPr>
          <p:cNvPr id="7" name="Right Arrow 6"/>
          <p:cNvSpPr/>
          <p:nvPr/>
        </p:nvSpPr>
        <p:spPr>
          <a:xfrm rot="5400000">
            <a:off x="212124" y="485197"/>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8" name="Rectangle 7"/>
          <p:cNvSpPr/>
          <p:nvPr/>
        </p:nvSpPr>
        <p:spPr>
          <a:xfrm>
            <a:off x="683442" y="2159878"/>
            <a:ext cx="7847955" cy="1193666"/>
          </a:xfrm>
          <a:prstGeom prst="rect">
            <a:avLst/>
          </a:prstGeom>
          <a:ln/>
        </p:spPr>
        <p:style>
          <a:lnRef idx="0">
            <a:schemeClr val="accent3"/>
          </a:lnRef>
          <a:fillRef idx="3">
            <a:schemeClr val="accent3"/>
          </a:fillRef>
          <a:effectRef idx="3">
            <a:schemeClr val="accent3"/>
          </a:effectRef>
          <a:fontRef idx="minor">
            <a:schemeClr val="lt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Menyuburkan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sifat suka membantu saudara seagama yang lain terutama yang sedang berada dalam ujian kehidupan.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9" name="Rectangle 8"/>
          <p:cNvSpPr/>
          <p:nvPr/>
        </p:nvSpPr>
        <p:spPr>
          <a:xfrm>
            <a:off x="683442" y="3683878"/>
            <a:ext cx="7847955" cy="2311132"/>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Harta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dunia yang bakal memberikan manfaat kepada pemiliknya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Akhirat, apabila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ianya disalurkan melalui cara yang diredai Allah swt seperti bersedekah dan membantu golongan yang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memerlukan.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50769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5496" y="228600"/>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7504" y="3505200"/>
            <a:ext cx="8915400" cy="2462213"/>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Adam :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Adam,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dikukumkan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pakai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lusuh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dibuang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82959" y="1215678"/>
            <a:ext cx="8964489" cy="2215991"/>
          </a:xfrm>
          <a:prstGeom prst="rect">
            <a:avLst/>
          </a:prstGeom>
          <a:solidFill>
            <a:srgbClr val="002060">
              <a:alpha val="31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يَقُولُ ابْنُ آدَمَ : ” مَالِي مَالِي ، قَالَ : وَهَلْ لَكَ يَابْنَ آدَمَ مِنْ مَالِكَ إِلَّا مَا أَكَلْتَ فَأَفْنَيْتَ أَوْ لَبِسْتَ ، فَأَبْلَيْتَ أَوْ تَصَدَّقْتَ  فَأَمْضَيْتَ </a:t>
            </a:r>
          </a:p>
        </p:txBody>
      </p:sp>
    </p:spTree>
    <p:extLst>
      <p:ext uri="{BB962C8B-B14F-4D97-AF65-F5344CB8AC3E}">
        <p14:creationId xmlns:p14="http://schemas.microsoft.com/office/powerpoint/2010/main" val="1350769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9451477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4915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371600"/>
            <a:ext cx="9144000" cy="1754326"/>
          </a:xfrm>
          <a:prstGeom prst="rect">
            <a:avLst/>
          </a:prstGeom>
          <a:solidFill>
            <a:srgbClr val="002060">
              <a:alpha val="3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وَأَشْهَدُ أَن لاَّ إِلَهَ إِلاَّ اللهُ وَحْدَهُ لاَ شَرِيكَ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وَرَسُولُهُ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6" name="Rectangle 5"/>
          <p:cNvSpPr/>
          <p:nvPr/>
        </p:nvSpPr>
        <p:spPr>
          <a:xfrm>
            <a:off x="714348" y="98376"/>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214282" y="4051518"/>
            <a:ext cx="8643998" cy="1815882"/>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8089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4963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5266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62717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999833"/>
            <a:ext cx="8784976"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وَاحْفَظْ أَوْلاَدَهُ وَأَهْلَهُ وَذَوِيْهِ وَأَقَارِبَهُ. وَاحْفَظْ عُلَمَاءَهُ وَوُزَرَاءَهُ وَقُضَاتَهُ وَعُمَّالَهُ وَرَعَايَاهُ مِنَ الْمُسْلِمِيْنَ وَالْمُسْلِمَاتِ وَالْمُؤْمِنِيْنَ وَالْمُؤْمِنَاتِ فِي الدُّنْيَا وَالآخِرَةِ، بِرَحْمَتِكَ  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2470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990433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842559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747539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806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44016" y="1369874"/>
            <a:ext cx="8820472" cy="2308324"/>
          </a:xfrm>
          <a:prstGeom prst="rect">
            <a:avLst/>
          </a:prstGeom>
          <a:solidFill>
            <a:srgbClr val="002060">
              <a:alpha val="25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428596" y="3925431"/>
            <a:ext cx="8286808" cy="2246769"/>
          </a:xfrm>
          <a:prstGeom prst="rect">
            <a:avLst/>
          </a:prstGeom>
          <a:noFill/>
          <a:ln w="57150">
            <a:no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251520" y="0"/>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714348"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42844" y="1566426"/>
            <a:ext cx="8915400" cy="1754326"/>
          </a:xfrm>
          <a:prstGeom prst="rect">
            <a:avLst/>
          </a:prstGeom>
          <a:solidFill>
            <a:srgbClr val="00206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حَقَّ تُقَاتِهِ،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395536" y="3896816"/>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85802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914" y="24611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Ketibaan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Zulhijjah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571472" y="1447800"/>
            <a:ext cx="8176992" cy="231879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Dianjurkan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memperbanyakkan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menambah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bekalan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611560" y="4342656"/>
            <a:ext cx="8136904" cy="2134344"/>
          </a:xfrm>
          <a:prstGeom prst="roundRect">
            <a:avLst>
              <a:gd name="adj" fmla="val 5972"/>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Terdapatnya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ibadat-ibadat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sedekah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haji,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kebanyakan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terdapat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serentak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bulan-bulan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 </a:t>
            </a:r>
          </a:p>
        </p:txBody>
      </p:sp>
    </p:spTree>
    <p:extLst>
      <p:ext uri="{BB962C8B-B14F-4D97-AF65-F5344CB8AC3E}">
        <p14:creationId xmlns:p14="http://schemas.microsoft.com/office/powerpoint/2010/main" val="208813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5496" y="152400"/>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7504" y="3733507"/>
            <a:ext cx="8915400" cy="1938992"/>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mana-mana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afdal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hari-hari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Zulhijjah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jihad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jihad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berjihad</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sesuatupun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yakni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syahid</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82959" y="1139478"/>
            <a:ext cx="8964489" cy="2215991"/>
          </a:xfrm>
          <a:prstGeom prst="rect">
            <a:avLst/>
          </a:prstGeom>
          <a:solidFill>
            <a:srgbClr val="002060">
              <a:alpha val="31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مَا الْعَمَلُ فِي أَيَّامٍ أَفْضَلَ مِنْهَا فِي هَذِهِ قَالُوا وَلَا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الْجِهَادُ.</a:t>
            </a:r>
            <a:endPar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قَالَ وَلَا الْجِهَادُ إِلَّا رَجُلٌ خَرَجَ يُخَاطِرُ بِنَفْسِهِ وَمَالِهِ فَلَمْ يَرْجِعْ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بِشَيْءٍ</a:t>
            </a:r>
            <a:endPar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067306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4896" y="152400"/>
            <a:ext cx="8991600" cy="523220"/>
          </a:xfrm>
          <a:prstGeom prst="rect">
            <a:avLst/>
          </a:prstGeom>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kasihnya Allah swt kepada kita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1115616" y="1361420"/>
            <a:ext cx="7272808" cy="193732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Dianugerahkan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hari-hari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tertentu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setahun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digandakan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diampuni-Nya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115616" y="3876020"/>
            <a:ext cx="7272808" cy="2209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juga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dianjurkan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supaya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sepanjang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permulaan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( 1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hingga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9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haribulan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terutama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Arafah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iaitu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kesembilan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Zulhijjah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bakal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tiba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lama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Tree>
    <p:extLst>
      <p:ext uri="{BB962C8B-B14F-4D97-AF65-F5344CB8AC3E}">
        <p14:creationId xmlns:p14="http://schemas.microsoft.com/office/powerpoint/2010/main" val="1067306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1793</Words>
  <Application>Microsoft Office PowerPoint</Application>
  <PresentationFormat>On-screen Show (4:3)</PresentationFormat>
  <Paragraphs>121</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29</cp:revision>
  <dcterms:created xsi:type="dcterms:W3CDTF">2016-03-29T08:27:55Z</dcterms:created>
  <dcterms:modified xsi:type="dcterms:W3CDTF">2016-09-01T09:31:30Z</dcterms:modified>
</cp:coreProperties>
</file>